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2540" r:id="rId3"/>
    <p:sldId id="2542" r:id="rId4"/>
    <p:sldId id="2549" r:id="rId5"/>
    <p:sldId id="2550" r:id="rId6"/>
    <p:sldId id="2543" r:id="rId7"/>
    <p:sldId id="2553" r:id="rId8"/>
    <p:sldId id="2555" r:id="rId9"/>
    <p:sldId id="2544" r:id="rId10"/>
    <p:sldId id="2556" r:id="rId11"/>
    <p:sldId id="2562" r:id="rId12"/>
    <p:sldId id="2545" r:id="rId13"/>
    <p:sldId id="2547" r:id="rId14"/>
    <p:sldId id="2557" r:id="rId15"/>
    <p:sldId id="2558" r:id="rId16"/>
    <p:sldId id="2559" r:id="rId17"/>
    <p:sldId id="2560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bin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bin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34085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18.2　平行四边形的判定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平行四边形的判定（二）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" name="yt_shape_10342"/>
          <p:cNvSpPr txBox="1"/>
          <p:nvPr/>
        </p:nvSpPr>
        <p:spPr>
          <a:xfrm>
            <a:off x="540120" y="105283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dec0e"/>
              </a:rPr>
              <a:t>相交于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互相平分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0343"/>
          <p:cNvSpPr txBox="1"/>
          <p:nvPr/>
        </p:nvSpPr>
        <p:spPr>
          <a:xfrm>
            <a:off x="540119" y="2060905"/>
            <a:ext cx="10668236" cy="3960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f64e7"/>
              </a:rPr>
              <a:t>是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f64e7"/>
              </a:rPr>
              <a:t>平行四边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6303e"/>
              </a:rPr>
              <a:t>，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AFB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DCE</a:t>
            </a:r>
            <a:r>
              <a:rPr lang="zh-CN" altLang="zh-CN" sz="36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0047d"/>
              </a:rPr>
              <a:t>＝</a:t>
            </a:r>
            <a:r>
              <a:rPr lang="en-US" altLang="zh-CN" sz="3600" b="1" i="0" u="none" spc="15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AFB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endParaRPr lang="en-US" altLang="zh-CN" sz="3600" b="1" i="0" u="none" spc="15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10344" name="yt_image_10344" title="H_114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7578" y="2849563"/>
            <a:ext cx="257050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246B2EF6-C4E8-368F-E105-087103F5F8F6}"/>
              </a:ext>
            </a:extLst>
          </p:cNvPr>
          <p:cNvSpPr txBox="1"/>
          <p:nvPr/>
        </p:nvSpPr>
        <p:spPr>
          <a:xfrm>
            <a:off x="540119" y="1268850"/>
            <a:ext cx="9930604" cy="332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lvl="0" hangingPunct="0"/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CF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AFCE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AE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CF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DE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BF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BFDE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CE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EGFH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GH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和</a:t>
            </a:r>
            <a:r>
              <a:rPr lang="en-US" altLang="zh-CN" sz="3600" b="1" i="1" spc="15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EF</a:t>
            </a:r>
            <a:r>
              <a:rPr lang="zh-CN" altLang="zh-CN" sz="3600" b="1" spc="15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互相平分</a:t>
            </a:r>
            <a:r>
              <a:rPr lang="en-US" altLang="zh-CN" sz="3600" b="1" spc="15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3" name="yt_image_10344" title="H_114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7930" y="4406934"/>
            <a:ext cx="257050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7" name="yt_shape_10347"/>
          <p:cNvSpPr txBox="1"/>
          <p:nvPr/>
        </p:nvSpPr>
        <p:spPr>
          <a:xfrm>
            <a:off x="540000" y="1079722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346" name="yt_image_10346" title="H_37.12496">
            <a:extLst>
              <a:ext uri="">
                <a16:creationId xmlns="" xmlns:a16="http://schemas.microsoft.com/office/drawing/2014/main" xmlns:a14="http://schemas.microsoft.com/office/drawing/2010/main" xmlns:m="http://schemas.openxmlformats.org/officeDocument/2006/math" xmlns:mc="http://schemas.openxmlformats.org/markup-compatibility/2006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119426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9" name="yt_shape_10349"/>
          <p:cNvSpPr txBox="1"/>
          <p:nvPr/>
        </p:nvSpPr>
        <p:spPr>
          <a:xfrm>
            <a:off x="540120" y="1641588"/>
            <a:ext cx="11244275" cy="46782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  <a:spcBef>
                <a:spcPts val="1800"/>
              </a:spcBef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重庆巴蜀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c2e1,isEnd"/>
              </a:rPr>
              <a:t>线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5fbd,isEnd"/>
              </a:rPr>
              <a:t>E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7c37,isEnd"/>
              </a:rPr>
              <a:t>P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的速度从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出发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沿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向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9d5c,isEnd"/>
              </a:rPr>
              <a:t>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的速度从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出发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沿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向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ff72,isEnd"/>
              </a:rPr>
              <a:t>P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时停止运动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也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  <a:spcBef>
                <a:spcPts val="1800"/>
              </a:spcBef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停止运动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6124,isEnd"/>
              </a:rPr>
              <a:t>P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  <a:spcBef>
                <a:spcPts val="1800"/>
              </a:spcBef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5585e,isEnd"/>
              </a:rPr>
              <a:t>为顶点的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5585e,isEnd"/>
              </a:rPr>
              <a:t>四边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9B663E37-7057-15E5-DC73-BD66B2659E6C}"/>
                  </a:ext>
                </a:extLst>
              </p:cNvPr>
              <p:cNvSpPr txBox="1"/>
              <p:nvPr/>
            </p:nvSpPr>
            <p:spPr>
              <a:xfrm>
                <a:off x="5591965" y="3766993"/>
                <a:ext cx="2291461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r>
                  <a:rPr kumimoji="0" lang="en-US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4</a:t>
                </a:r>
                <a:r>
                  <a:rPr kumimoji="0" lang="zh-CN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黑体" pitchFamily="36"/>
                  </a:rPr>
                  <a:t> </a:t>
                </a:r>
                <a:r>
                  <a:rPr kumimoji="0" lang="en-US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s</a:t>
                </a:r>
                <a:r>
                  <a:rPr kumimoji="0" lang="zh-CN" altLang="zh-CN" sz="3000" b="1" i="0" strike="noStrike" kern="1200" cap="none" spc="375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黑体" pitchFamily="36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0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0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𝟏𝟒</m:t>
                        </m:r>
                      </m:num>
                      <m:den>
                        <m:r>
                          <a:rPr kumimoji="0" lang="en-US" altLang="zh-CN" sz="30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en-US" altLang="zh-CN" sz="30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en-US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s</a:t>
                </a:r>
                <a:r>
                  <a:rPr kumimoji="0" lang="zh-CN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9B663E37-7057-15E5-DC73-BD66B2659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965" y="3766993"/>
                <a:ext cx="2291461" cy="886092"/>
              </a:xfrm>
              <a:prstGeom prst="rect">
                <a:avLst/>
              </a:prstGeom>
              <a:blipFill>
                <a:blip r:embed="rId3"/>
                <a:stretch>
                  <a:fillRect l="-6117" b="-27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yt_shape_10351" title="H_251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192215" y="3452827"/>
            <a:ext cx="2259230" cy="2400515"/>
            <a:chOff x="0" y="0"/>
            <a:chExt cx="3007035" cy="3195085"/>
          </a:xfrm>
        </p:grpSpPr>
        <p:pic>
          <p:nvPicPr>
            <p:cNvPr id="7" name="yt_image_10351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3007035" cy="2605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0353" descr="{&quot;rangeId&quot;:0,&quot;IgnoreLineSpacing&quot;:1}"/>
            <p:cNvSpPr txBox="1"/>
            <p:nvPr/>
          </p:nvSpPr>
          <p:spPr>
            <a:xfrm>
              <a:off x="475045" y="26410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5" name="yt_shape_10355"/>
          <p:cNvSpPr txBox="1"/>
          <p:nvPr/>
        </p:nvSpPr>
        <p:spPr>
          <a:xfrm>
            <a:off x="540119" y="1318684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0898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3e07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356" name="yt_image_10356" title="H_157.12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2034" y="2980677"/>
            <a:ext cx="2207932" cy="199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0358"/>
          <p:cNvSpPr txBox="1"/>
          <p:nvPr/>
        </p:nvSpPr>
        <p:spPr>
          <a:xfrm>
            <a:off x="540000" y="5107157"/>
            <a:ext cx="853278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9" name="yt_shape_10359"/>
          <p:cNvSpPr txBox="1"/>
          <p:nvPr/>
        </p:nvSpPr>
        <p:spPr>
          <a:xfrm>
            <a:off x="540119" y="1144786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是对角线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61ec9"/>
              </a:rPr>
              <a:t>的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61ec9"/>
              </a:rPr>
              <a:t>中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ADB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CBD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≌△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且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或者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OE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且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OB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OD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BEDF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0356" title="H_157.12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140" y="2430506"/>
            <a:ext cx="2671598" cy="241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0" name="yt_shape_10360"/>
          <p:cNvSpPr txBox="1"/>
          <p:nvPr/>
        </p:nvSpPr>
        <p:spPr>
          <a:xfrm>
            <a:off x="540119" y="102397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9e4b"/>
              </a:rPr>
              <a:t>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d41e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361" name="yt_shape_10361" title="H_203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92034" y="2687915"/>
            <a:ext cx="2207932" cy="2585485"/>
            <a:chOff x="0" y="0"/>
            <a:chExt cx="2207932" cy="2585485"/>
          </a:xfrm>
        </p:grpSpPr>
        <p:pic>
          <p:nvPicPr>
            <p:cNvPr id="2" name="yt_image_10361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207932" cy="1995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63" name="yt_shape_10363" descr="{&quot;rangeId&quot;:0,&quot;IgnoreLineSpacing&quot;:1}"/>
            <p:cNvSpPr txBox="1"/>
            <p:nvPr/>
          </p:nvSpPr>
          <p:spPr>
            <a:xfrm>
              <a:off x="80013" y="20314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5" name="yt_shape_10365"/>
          <p:cNvSpPr txBox="1"/>
          <p:nvPr/>
        </p:nvSpPr>
        <p:spPr>
          <a:xfrm>
            <a:off x="540000" y="1507187"/>
            <a:ext cx="1032494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66" name="yt_shape_10366"/>
          <p:cNvSpPr txBox="1"/>
          <p:nvPr/>
        </p:nvSpPr>
        <p:spPr>
          <a:xfrm>
            <a:off x="540000" y="2111973"/>
            <a:ext cx="526586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67" name="yt_shape_10367"/>
          <p:cNvSpPr txBox="1"/>
          <p:nvPr/>
        </p:nvSpPr>
        <p:spPr>
          <a:xfrm>
            <a:off x="540000" y="2716759"/>
            <a:ext cx="579485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68" name="yt_shape_10368"/>
          <p:cNvSpPr txBox="1"/>
          <p:nvPr/>
        </p:nvSpPr>
        <p:spPr>
          <a:xfrm>
            <a:off x="540000" y="3321545"/>
            <a:ext cx="538288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69" name="yt_shape_10369"/>
          <p:cNvSpPr txBox="1"/>
          <p:nvPr/>
        </p:nvSpPr>
        <p:spPr>
          <a:xfrm>
            <a:off x="540000" y="3926331"/>
            <a:ext cx="67454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70" name="yt_shape_10370"/>
          <p:cNvSpPr txBox="1"/>
          <p:nvPr/>
        </p:nvSpPr>
        <p:spPr>
          <a:xfrm>
            <a:off x="540000" y="4531117"/>
            <a:ext cx="431688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1" name="yt_image_10378" title="H_128.37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3172" y="2437178"/>
            <a:ext cx="2201555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yt_shape_10380"/>
          <p:cNvSpPr txBox="1"/>
          <p:nvPr/>
        </p:nvSpPr>
        <p:spPr>
          <a:xfrm>
            <a:off x="8184145" y="4171092"/>
            <a:ext cx="27796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5" grpId="0" build="allAtOnce"/>
      <p:bldP spid="10366" grpId="0" build="allAtOnce"/>
      <p:bldP spid="10367" grpId="0" build="allAtOnce"/>
      <p:bldP spid="10368" grpId="0" build="allAtOnce"/>
      <p:bldP spid="10369" grpId="0" build="allAtOnce"/>
      <p:bldP spid="10370" grpId="0" build="allAtOnce"/>
      <p:bldP spid="1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4" name="yt_shape_10374"/>
          <p:cNvSpPr txBox="1"/>
          <p:nvPr/>
        </p:nvSpPr>
        <p:spPr>
          <a:xfrm>
            <a:off x="540119" y="3052080"/>
            <a:ext cx="984083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75" name="yt_shape_10375"/>
          <p:cNvSpPr txBox="1"/>
          <p:nvPr/>
        </p:nvSpPr>
        <p:spPr>
          <a:xfrm>
            <a:off x="540119" y="4077045"/>
            <a:ext cx="93519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76" name="yt_shape_10376"/>
          <p:cNvSpPr txBox="1"/>
          <p:nvPr/>
        </p:nvSpPr>
        <p:spPr>
          <a:xfrm>
            <a:off x="540119" y="4681831"/>
            <a:ext cx="44579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77" name="yt_shape_10377"/>
          <p:cNvSpPr txBox="1"/>
          <p:nvPr/>
        </p:nvSpPr>
        <p:spPr>
          <a:xfrm>
            <a:off x="540119" y="5286617"/>
            <a:ext cx="277479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378" name="yt_image_10378" title="H_128.37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1989" y="1573118"/>
            <a:ext cx="2201555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0" name="yt_shape_10380"/>
          <p:cNvSpPr txBox="1"/>
          <p:nvPr/>
        </p:nvSpPr>
        <p:spPr>
          <a:xfrm>
            <a:off x="8732962" y="3307032"/>
            <a:ext cx="27796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8" name="yt_shape_10371"/>
          <p:cNvSpPr txBox="1"/>
          <p:nvPr/>
        </p:nvSpPr>
        <p:spPr>
          <a:xfrm>
            <a:off x="540000" y="1351483"/>
            <a:ext cx="526586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9" name="yt_shape_10372"/>
          <p:cNvSpPr txBox="1"/>
          <p:nvPr/>
        </p:nvSpPr>
        <p:spPr>
          <a:xfrm>
            <a:off x="540000" y="1956269"/>
            <a:ext cx="44579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" name="yt_shape_10373"/>
          <p:cNvSpPr txBox="1"/>
          <p:nvPr/>
        </p:nvSpPr>
        <p:spPr>
          <a:xfrm>
            <a:off x="540000" y="2561055"/>
            <a:ext cx="431688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4" grpId="0" uiExpand="1" build="allAtOnce"/>
      <p:bldP spid="10375" grpId="0" build="allAtOnce"/>
      <p:bldP spid="10376" grpId="0" build="allAtOnce"/>
      <p:bldP spid="10377" grpId="0" build="allAtOnce"/>
      <p:bldP spid="10380" grpId="0" build="allAtOnce"/>
      <p:bldP spid="8" grpId="0" build="allAtOnce"/>
      <p:bldP spid="9" grpId="0" build="allAtOnce"/>
      <p:bldP spid="1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8" name="yt_shape_10298"/>
          <p:cNvSpPr txBox="1"/>
          <p:nvPr/>
        </p:nvSpPr>
        <p:spPr>
          <a:xfrm>
            <a:off x="6095968" y="2531108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299" name="yt_shape_10299"/>
          <p:cNvSpPr txBox="1"/>
          <p:nvPr/>
        </p:nvSpPr>
        <p:spPr>
          <a:xfrm>
            <a:off x="540119" y="285889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平行四边形的判定定理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edd26,isEnd"/>
              </a:rPr>
              <a:t>的四边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330A998-6E92-6807-EE68-1EBECF8A118C}"/>
              </a:ext>
            </a:extLst>
          </p:cNvPr>
          <p:cNvSpPr txBox="1"/>
          <p:nvPr/>
        </p:nvSpPr>
        <p:spPr>
          <a:xfrm>
            <a:off x="7560521" y="2812089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互相平分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1" name="yt_shape_10301"/>
          <p:cNvSpPr txBox="1"/>
          <p:nvPr/>
        </p:nvSpPr>
        <p:spPr>
          <a:xfrm>
            <a:off x="6095968" y="692810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302" name="yt_shape_10302"/>
          <p:cNvSpPr txBox="1"/>
          <p:nvPr/>
        </p:nvSpPr>
        <p:spPr>
          <a:xfrm>
            <a:off x="540000" y="1020597"/>
            <a:ext cx="81063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判定平行四边形</a:t>
            </a:r>
          </a:p>
        </p:txBody>
      </p:sp>
      <p:sp>
        <p:nvSpPr>
          <p:cNvPr id="10303" name="yt_shape_10303"/>
          <p:cNvSpPr txBox="1"/>
          <p:nvPr/>
        </p:nvSpPr>
        <p:spPr>
          <a:xfrm>
            <a:off x="540119" y="162538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成都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8d09f"/>
              </a:rPr>
              <a:t>的对角线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下列哪组条件不能判断四边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5f019"/>
              </a:rPr>
              <a:t>是平行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pic>
        <p:nvPicPr>
          <p:cNvPr id="10304" name="yt_image_10304">
            <a:extLst>
              <a:ext uri="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4145" y="3694564"/>
            <a:ext cx="3112175" cy="162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49851">
            <a:extLst>
              <a:ext uri="{FF2B5EF4-FFF2-40B4-BE49-F238E27FC236}">
                <a16:creationId xmlns:a16="http://schemas.microsoft.com/office/drawing/2014/main" id="{C4F1D17C-0BFF-26C9-A08F-3831F27C42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719960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0A70B7CA-D1C3-488E-47E4-EBF5E730A38D}"/>
              </a:ext>
            </a:extLst>
          </p:cNvPr>
          <p:cNvSpPr txBox="1"/>
          <p:nvPr/>
        </p:nvSpPr>
        <p:spPr>
          <a:xfrm>
            <a:off x="2744046" y="2675857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graphicFrame>
        <p:nvGraphicFramePr>
          <p:cNvPr id="8" name="yt_table_10306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832447"/>
              </p:ext>
            </p:extLst>
          </p:nvPr>
        </p:nvGraphicFramePr>
        <p:xfrm>
          <a:off x="540085" y="3408497"/>
          <a:ext cx="7143750" cy="2194560"/>
        </p:xfrm>
        <a:graphic>
          <a:graphicData uri="http://schemas.openxmlformats.org/drawingml/2006/table">
            <a:tbl>
              <a:tblPr/>
              <a:tblGrid>
                <a:gridCol w="7143750">
                  <a:extLst>
                    <a:ext uri="{9D8B030D-6E8A-4147-A177-3AD203B41FA5}">
                      <a16:colId xmlns:a16="http://schemas.microsoft.com/office/drawing/2014/main" val="100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8" name="yt_shape_10308"/>
          <p:cNvSpPr txBox="1"/>
          <p:nvPr/>
        </p:nvSpPr>
        <p:spPr>
          <a:xfrm>
            <a:off x="540119" y="1013884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6405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6682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AFB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309" name="yt_image_10309" title="H_205.12495">
            <a:extLst>
              <a:ext uri="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9231" y="2780955"/>
            <a:ext cx="2013537" cy="2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" name="yt_shape_10311"/>
          <p:cNvSpPr txBox="1"/>
          <p:nvPr/>
        </p:nvSpPr>
        <p:spPr>
          <a:xfrm>
            <a:off x="540000" y="1074877"/>
            <a:ext cx="422872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12" name="yt_shape_10312"/>
          <p:cNvSpPr txBox="1"/>
          <p:nvPr/>
        </p:nvSpPr>
        <p:spPr>
          <a:xfrm>
            <a:off x="540000" y="1620232"/>
            <a:ext cx="303448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13" name="yt_shape_10313"/>
          <p:cNvSpPr txBox="1"/>
          <p:nvPr/>
        </p:nvSpPr>
        <p:spPr>
          <a:xfrm>
            <a:off x="540000" y="2165587"/>
            <a:ext cx="472565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14" name="yt_shape_10314"/>
          <p:cNvSpPr txBox="1"/>
          <p:nvPr/>
        </p:nvSpPr>
        <p:spPr>
          <a:xfrm>
            <a:off x="540000" y="2710942"/>
            <a:ext cx="711893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15" name="yt_shape_10315"/>
          <p:cNvSpPr txBox="1"/>
          <p:nvPr/>
        </p:nvSpPr>
        <p:spPr>
          <a:xfrm>
            <a:off x="540000" y="3256297"/>
            <a:ext cx="232756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16" name="yt_shape_10316"/>
          <p:cNvSpPr txBox="1"/>
          <p:nvPr/>
        </p:nvSpPr>
        <p:spPr>
          <a:xfrm>
            <a:off x="540000" y="3801652"/>
            <a:ext cx="423192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17" name="yt_shape_10317"/>
          <p:cNvSpPr txBox="1"/>
          <p:nvPr/>
        </p:nvSpPr>
        <p:spPr>
          <a:xfrm>
            <a:off x="540000" y="4347007"/>
            <a:ext cx="517609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18" name="yt_shape_10318"/>
          <p:cNvSpPr txBox="1"/>
          <p:nvPr/>
        </p:nvSpPr>
        <p:spPr>
          <a:xfrm>
            <a:off x="540000" y="4892362"/>
            <a:ext cx="1015342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分别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19" name="yt_shape_10319"/>
          <p:cNvSpPr txBox="1"/>
          <p:nvPr/>
        </p:nvSpPr>
        <p:spPr>
          <a:xfrm>
            <a:off x="540000" y="5437717"/>
            <a:ext cx="952023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2" name="yt_image_10309" title="H_205.12495">
            <a:extLst>
              <a:ext uri="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4061" y="1841958"/>
            <a:ext cx="2013537" cy="2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1" grpId="0" build="allAtOnce"/>
      <p:bldP spid="10312" grpId="0" build="allAtOnce"/>
      <p:bldP spid="10313" grpId="0" build="allAtOnce"/>
      <p:bldP spid="10314" grpId="0" build="allAtOnce"/>
      <p:bldP spid="10315" grpId="0" build="allAtOnce"/>
      <p:bldP spid="10316" grpId="0" build="allAtOnce"/>
      <p:bldP spid="10317" grpId="0" build="allAtOnce"/>
      <p:bldP spid="10318" grpId="0" build="allAtOnce"/>
      <p:bldP spid="1031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23" name="yt_shape_10323" title="H_171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206635" y="3451945"/>
            <a:ext cx="2547172" cy="2174323"/>
            <a:chOff x="-34257" y="0"/>
            <a:chExt cx="2547172" cy="2174323"/>
          </a:xfrm>
        </p:grpSpPr>
        <p:pic>
          <p:nvPicPr>
            <p:cNvPr id="2" name="yt_image_10323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42657" cy="1584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25" name="yt_shape_10325" descr="{&quot;rangeId&quot;:0,&quot;IgnoreLineSpacing&quot;:1}"/>
            <p:cNvSpPr txBox="1"/>
            <p:nvPr/>
          </p:nvSpPr>
          <p:spPr>
            <a:xfrm>
              <a:off x="-34257" y="1620325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10322" name="yt_shape_10322"/>
          <p:cNvSpPr txBox="1"/>
          <p:nvPr/>
        </p:nvSpPr>
        <p:spPr>
          <a:xfrm>
            <a:off x="540119" y="157463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小玲的爸爸在钉制平行四边形框架时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225af"/>
              </a:rPr>
              <a:t>采用了一种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将两根木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条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的中点重叠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8138"/>
              </a:rPr>
              <a:t>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用钉子固定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就是平行四边形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7ae2f"/>
              </a:rPr>
              <a:t>这种方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法的依据是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0326" name="yt_shape_10326"/>
          <p:cNvSpPr txBox="1"/>
          <p:nvPr/>
        </p:nvSpPr>
        <p:spPr>
          <a:xfrm>
            <a:off x="540000" y="3777476"/>
            <a:ext cx="85568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对角线互相平分的四边形是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hangingPunct="0"/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两组对角分别相等的四边形是平行四边形</a:t>
            </a:r>
          </a:p>
          <a:p>
            <a:pPr hangingPunct="0"/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两组对边分别相等的四边形是平行四边形</a:t>
            </a:r>
          </a:p>
          <a:p>
            <a:pPr hangingPunct="0"/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两组对边分别平行的四边形是平行四边形</a:t>
            </a:r>
            <a:endParaRPr lang="zh-CN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1EFD58A-C686-D317-386E-5484B93EDCEA}"/>
              </a:ext>
            </a:extLst>
          </p:cNvPr>
          <p:cNvSpPr txBox="1"/>
          <p:nvPr/>
        </p:nvSpPr>
        <p:spPr>
          <a:xfrm>
            <a:off x="3661621" y="317374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yt_image_10320" title="H_37.12496">
            <a:extLst>
              <a:ext uri="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1052835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7" name="yt_shape_10327"/>
          <p:cNvSpPr txBox="1"/>
          <p:nvPr/>
        </p:nvSpPr>
        <p:spPr>
          <a:xfrm>
            <a:off x="540119" y="1124840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d03d"/>
              </a:rPr>
              <a:t>.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033c"/>
              </a:rPr>
              <a:t>分别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ec60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依次连结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91d1"/>
              </a:rPr>
              <a:t>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3" name="yt_shape_10330" title="H_211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3976835" y="3243833"/>
            <a:ext cx="4619482" cy="2683910"/>
            <a:chOff x="0" y="0"/>
            <a:chExt cx="4619482" cy="2683910"/>
          </a:xfrm>
        </p:grpSpPr>
        <p:pic>
          <p:nvPicPr>
            <p:cNvPr id="4" name="yt_image_10330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619482" cy="2093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332" descr="{&quot;rangeId&quot;:0,&quot;IgnoreLineSpacing&quot;:1}"/>
            <p:cNvSpPr txBox="1"/>
            <p:nvPr/>
          </p:nvSpPr>
          <p:spPr>
            <a:xfrm>
              <a:off x="1281268" y="21299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334" name="yt_shape_10334"/>
              <p:cNvSpPr txBox="1"/>
              <p:nvPr/>
            </p:nvSpPr>
            <p:spPr>
              <a:xfrm>
                <a:off x="540000" y="900025"/>
                <a:ext cx="7215309" cy="526516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/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与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𝑬𝑶𝑩</m:t>
                            </m:r>
                            <m: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𝑭𝑶𝑫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𝑩𝑬𝑶</m:t>
                            </m:r>
                            <m: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𝑫𝑭𝑶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𝑩𝑬</m:t>
                            </m:r>
                            <m: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𝑫𝑭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/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/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/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2800" b="1" i="0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endParaRPr lang="en-US" altLang="zh-CN" sz="2800" b="1" i="1">
                  <a:solidFill>
                    <a:srgbClr val="FF0000"/>
                  </a:solidFill>
                  <a:latin typeface="Times New Roman" pitchFamily="36"/>
                  <a:ea typeface="宋体" pitchFamily="36"/>
                </a:endParaRPr>
              </a:p>
              <a:p>
                <a:pPr lvl="0" hangingPunct="0"/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2800">
                  <a:solidFill>
                    <a:srgbClr val="FF0000"/>
                  </a:solidFill>
                </a:endParaRPr>
              </a:p>
              <a:p>
                <a:pPr algn="l" eaLnBrk="1" latinLnBrk="0" hangingPunct="0"/>
                <a:endParaRPr lang="en-US" altLang="zh-CN" sz="28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0334" name="yt_shape_103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00025"/>
                <a:ext cx="7215309" cy="5265165"/>
              </a:xfrm>
              <a:prstGeom prst="rect">
                <a:avLst/>
              </a:prstGeom>
              <a:blipFill>
                <a:blip r:embed="rId2"/>
                <a:stretch>
                  <a:fillRect l="-3043" t="-2433" b="-2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330" title="H_211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032065" y="1844890"/>
            <a:ext cx="4619482" cy="2683910"/>
            <a:chOff x="0" y="0"/>
            <a:chExt cx="4619482" cy="2683910"/>
          </a:xfrm>
        </p:grpSpPr>
        <p:pic>
          <p:nvPicPr>
            <p:cNvPr id="4" name="yt_image_10330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619482" cy="2093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332" descr="{&quot;rangeId&quot;:0,&quot;IgnoreLineSpacing&quot;:1}"/>
            <p:cNvSpPr txBox="1"/>
            <p:nvPr/>
          </p:nvSpPr>
          <p:spPr>
            <a:xfrm>
              <a:off x="1281268" y="21299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6" name="yt_shape_10336"/>
          <p:cNvSpPr txBox="1"/>
          <p:nvPr/>
        </p:nvSpPr>
        <p:spPr>
          <a:xfrm>
            <a:off x="540000" y="1264740"/>
            <a:ext cx="9265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平行四边形的判定和性质的综合应用</a:t>
            </a:r>
          </a:p>
        </p:txBody>
      </p:sp>
      <p:sp>
        <p:nvSpPr>
          <p:cNvPr id="10337" name="yt_shape_10337"/>
          <p:cNvSpPr txBox="1"/>
          <p:nvPr/>
        </p:nvSpPr>
        <p:spPr>
          <a:xfrm>
            <a:off x="540119" y="186952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6944"/>
              </a:rPr>
              <a:t>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38" name="yt_shape_10338"/>
          <p:cNvSpPr txBox="1"/>
          <p:nvPr/>
        </p:nvSpPr>
        <p:spPr>
          <a:xfrm>
            <a:off x="540000" y="2802997"/>
            <a:ext cx="818012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2" name="yt_shape_10339"/>
          <p:cNvSpPr txBox="1"/>
          <p:nvPr/>
        </p:nvSpPr>
        <p:spPr>
          <a:xfrm>
            <a:off x="511444" y="3284990"/>
            <a:ext cx="8534169" cy="33433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340" name="yt_image_10340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1562" y="2977522"/>
            <a:ext cx="257050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yt_shape_1731295550198">
            <a:extLst>
              <a:ext uri="{FF2B5EF4-FFF2-40B4-BE49-F238E27FC236}">
                <a16:creationId xmlns:a16="http://schemas.microsoft.com/office/drawing/2014/main" id="{3DB4E680-A65C-E6A6-2C2E-37C1A2AD45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64103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38</TotalTime>
  <Words>966</Words>
  <Application>Microsoft Office PowerPoint</Application>
  <PresentationFormat>宽屏</PresentationFormat>
  <Paragraphs>98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59" baseType="lpstr">
      <vt:lpstr>,isEnd</vt:lpstr>
      <vt:lpstr>_⨹_1_0047d</vt:lpstr>
      <vt:lpstr>_⨹_1_07c37,isEnd</vt:lpstr>
      <vt:lpstr>_⨹_1_18138</vt:lpstr>
      <vt:lpstr>_⨹_1_25fbd,isEnd</vt:lpstr>
      <vt:lpstr>_⨹_1_30898</vt:lpstr>
      <vt:lpstr>_⨹_1_36682</vt:lpstr>
      <vt:lpstr>_⨹_1_3d03d</vt:lpstr>
      <vt:lpstr>_⨹_1_3ec60</vt:lpstr>
      <vt:lpstr>_⨹_1_6303e</vt:lpstr>
      <vt:lpstr>_⨹_1_76405</vt:lpstr>
      <vt:lpstr>_⨹_1_76944</vt:lpstr>
      <vt:lpstr>_⨹_1_79d5c,isEnd</vt:lpstr>
      <vt:lpstr>_⨹_1_83e07</vt:lpstr>
      <vt:lpstr>_⨹_1_ac2e1,isEnd</vt:lpstr>
      <vt:lpstr>_⨹_1_b91d1</vt:lpstr>
      <vt:lpstr>_⨹_1_c9e4b</vt:lpstr>
      <vt:lpstr>_⨹_1_dd41e</vt:lpstr>
      <vt:lpstr>_⨹_1_eff72,isEnd</vt:lpstr>
      <vt:lpstr>_⨹_1_f6124,isEnd</vt:lpstr>
      <vt:lpstr>_⨹_2_5033c</vt:lpstr>
      <vt:lpstr>_⨹_2_61ec9</vt:lpstr>
      <vt:lpstr>_⨹_3_5f019</vt:lpstr>
      <vt:lpstr>_⨹_3_7ae2f</vt:lpstr>
      <vt:lpstr>_⨹_3_dec0e</vt:lpstr>
      <vt:lpstr>_⨹_3_edd26,isEnd</vt:lpstr>
      <vt:lpstr>_⨹_4_8d09f</vt:lpstr>
      <vt:lpstr>_⨹_5_225af</vt:lpstr>
      <vt:lpstr>_⨹_5_f64e7</vt:lpstr>
      <vt:lpstr>_⨹_6_5585e,isEnd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19</cp:revision>
  <dcterms:created xsi:type="dcterms:W3CDTF">2024-11-11T03:24:32Z</dcterms:created>
  <dcterms:modified xsi:type="dcterms:W3CDTF">2024-11-24T02:41:47Z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